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11"/>
  </p:notesMasterIdLst>
  <p:sldIdLst>
    <p:sldId id="256" r:id="rId2"/>
    <p:sldId id="284" r:id="rId3"/>
    <p:sldId id="257" r:id="rId4"/>
    <p:sldId id="286" r:id="rId5"/>
    <p:sldId id="287" r:id="rId6"/>
    <p:sldId id="288" r:id="rId7"/>
    <p:sldId id="293" r:id="rId8"/>
    <p:sldId id="292" r:id="rId9"/>
    <p:sldId id="261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4F5289-82B0-4DFE-A7CC-F9DA973D8331}">
  <a:tblStyle styleId="{904F5289-82B0-4DFE-A7CC-F9DA973D83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236" y="-4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659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7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2" y="1090764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8" y="4278350"/>
            <a:ext cx="5480828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799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-3" y="41"/>
            <a:ext cx="7072430" cy="1327315"/>
            <a:chOff x="-4" y="40"/>
            <a:chExt cx="7072430" cy="1327315"/>
          </a:xfrm>
        </p:grpSpPr>
        <p:sp>
          <p:nvSpPr>
            <p:cNvPr id="63" name="Google Shape;63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6946843" y="4472724"/>
            <a:ext cx="2202830" cy="670795"/>
            <a:chOff x="5575242" y="4472723"/>
            <a:chExt cx="2202830" cy="670795"/>
          </a:xfrm>
        </p:grpSpPr>
        <p:sp>
          <p:nvSpPr>
            <p:cNvPr id="71" name="Google Shape;71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6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4" y="1327350"/>
            <a:ext cx="6132601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1" y="4636501"/>
            <a:ext cx="1487401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3" y="41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3" y="4472724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6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6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1" y="4636501"/>
            <a:ext cx="1487401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sldNum" idx="12"/>
          </p:nvPr>
        </p:nvSpPr>
        <p:spPr>
          <a:xfrm>
            <a:off x="7618001" y="4636501"/>
            <a:ext cx="1487401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64" name="Google Shape;164;p10"/>
          <p:cNvGrpSpPr/>
          <p:nvPr/>
        </p:nvGrpSpPr>
        <p:grpSpPr>
          <a:xfrm>
            <a:off x="6946843" y="4472724"/>
            <a:ext cx="2202830" cy="670795"/>
            <a:chOff x="5575242" y="4472723"/>
            <a:chExt cx="2202830" cy="670795"/>
          </a:xfrm>
        </p:grpSpPr>
        <p:sp>
          <p:nvSpPr>
            <p:cNvPr id="165" name="Google Shape;165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166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Google Shape;167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Google Shape;170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Google Shape;172;p10"/>
          <p:cNvGrpSpPr/>
          <p:nvPr/>
        </p:nvGrpSpPr>
        <p:grpSpPr>
          <a:xfrm rot="10800000">
            <a:off x="-9" y="-1"/>
            <a:ext cx="2202830" cy="670795"/>
            <a:chOff x="5575242" y="4472723"/>
            <a:chExt cx="2202830" cy="670795"/>
          </a:xfrm>
        </p:grpSpPr>
        <p:sp>
          <p:nvSpPr>
            <p:cNvPr id="173" name="Google Shape;173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Google Shape;174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Google Shape;177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Google Shape;178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6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4" y="1327350"/>
            <a:ext cx="6132601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1" y="4636501"/>
            <a:ext cx="1487401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6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685798" y="1090750"/>
            <a:ext cx="5974434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Паспорт</a:t>
            </a:r>
            <a:br>
              <a:rPr lang="ru-RU" sz="2800" dirty="0" smtClean="0"/>
            </a:br>
            <a:r>
              <a:rPr lang="ru-RU" sz="2800" dirty="0" smtClean="0"/>
              <a:t>земельного участка</a:t>
            </a:r>
            <a:br>
              <a:rPr lang="ru-RU" sz="2800" dirty="0" smtClean="0"/>
            </a:br>
            <a:r>
              <a:rPr lang="ru-RU" sz="2800" dirty="0" smtClean="0"/>
              <a:t>местоположением:</a:t>
            </a:r>
            <a:br>
              <a:rPr lang="ru-RU" sz="2800" dirty="0" smtClean="0"/>
            </a:br>
            <a:r>
              <a:rPr lang="ru-RU" sz="2800" dirty="0" smtClean="0"/>
              <a:t>Орловский район,</a:t>
            </a:r>
            <a:br>
              <a:rPr lang="ru-RU" sz="2800" dirty="0" smtClean="0"/>
            </a:br>
            <a:r>
              <a:rPr lang="ru-RU" sz="2800" dirty="0" smtClean="0"/>
              <a:t>Большекуликовское с/п,</a:t>
            </a:r>
            <a:br>
              <a:rPr lang="ru-RU" sz="2800" dirty="0" smtClean="0"/>
            </a:br>
            <a:r>
              <a:rPr lang="ru-RU" sz="2800" dirty="0" smtClean="0"/>
              <a:t>д. Крутая Гора</a:t>
            </a:r>
            <a:br>
              <a:rPr lang="ru-RU" sz="2800" dirty="0" smtClean="0"/>
            </a:br>
            <a:endParaRPr sz="2800" dirty="0"/>
          </a:p>
        </p:txBody>
      </p:sp>
      <p:pic>
        <p:nvPicPr>
          <p:cNvPr id="61442" name="Picture 2" descr="http://orlr.ru/files/images/ger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304" y="3250941"/>
            <a:ext cx="1297344" cy="1625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780" t="11760" r="13061" b="7601"/>
          <a:stretch>
            <a:fillRect/>
          </a:stretch>
        </p:blipFill>
        <p:spPr bwMode="auto">
          <a:xfrm>
            <a:off x="1619672" y="1374910"/>
            <a:ext cx="5712635" cy="311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Описание местоположения участка</a:t>
            </a:r>
            <a:endParaRPr dirty="0"/>
          </a:p>
        </p:txBody>
      </p:sp>
      <p:sp>
        <p:nvSpPr>
          <p:cNvPr id="191" name="Google Shape;191;p12"/>
          <p:cNvSpPr txBox="1">
            <a:spLocks noGrp="1"/>
          </p:cNvSpPr>
          <p:nvPr>
            <p:ph type="body" idx="1"/>
          </p:nvPr>
        </p:nvSpPr>
        <p:spPr>
          <a:xfrm>
            <a:off x="539552" y="4412653"/>
            <a:ext cx="7128792" cy="6610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Земельный участок с кадастровым номером 57:10:0040101:4026 расположен на расстоянии 2,5 км от границ г. Орла 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с юго-восточной стороны, на территории д. Крутая Гора Большекуликовского сельского поселения Орловского района.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Площадь земельного участка – 69,1 га. Рассматриваемый земельный участок из земель,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государственная собственность на которые не разграничена.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sz="1000" i="1" dirty="0">
              <a:solidFill>
                <a:srgbClr val="3F5378"/>
              </a:solidFill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grpSp>
        <p:nvGrpSpPr>
          <p:cNvPr id="2" name="Google Shape;194;p12"/>
          <p:cNvGrpSpPr/>
          <p:nvPr/>
        </p:nvGrpSpPr>
        <p:grpSpPr>
          <a:xfrm>
            <a:off x="293683" y="574117"/>
            <a:ext cx="309042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8" name="Прямая со стрелкой 27"/>
          <p:cNvCxnSpPr/>
          <p:nvPr/>
        </p:nvCxnSpPr>
        <p:spPr>
          <a:xfrm>
            <a:off x="7419176" y="2476510"/>
            <a:ext cx="216024" cy="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596336" y="2355726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Залегощь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1331640" y="1739022"/>
            <a:ext cx="216024" cy="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74320" y="1620406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Орел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4846320" y="2539365"/>
            <a:ext cx="1725930" cy="1104900"/>
          </a:xfrm>
          <a:custGeom>
            <a:avLst/>
            <a:gdLst>
              <a:gd name="connsiteX0" fmla="*/ 59055 w 1725930"/>
              <a:gd name="connsiteY0" fmla="*/ 335280 h 1104900"/>
              <a:gd name="connsiteX1" fmla="*/ 0 w 1725930"/>
              <a:gd name="connsiteY1" fmla="*/ 960120 h 1104900"/>
              <a:gd name="connsiteX2" fmla="*/ 325755 w 1725930"/>
              <a:gd name="connsiteY2" fmla="*/ 996315 h 1104900"/>
              <a:gd name="connsiteX3" fmla="*/ 556260 w 1725930"/>
              <a:gd name="connsiteY3" fmla="*/ 1042035 h 1104900"/>
              <a:gd name="connsiteX4" fmla="*/ 659130 w 1725930"/>
              <a:gd name="connsiteY4" fmla="*/ 948690 h 1104900"/>
              <a:gd name="connsiteX5" fmla="*/ 731520 w 1725930"/>
              <a:gd name="connsiteY5" fmla="*/ 956310 h 1104900"/>
              <a:gd name="connsiteX6" fmla="*/ 756285 w 1725930"/>
              <a:gd name="connsiteY6" fmla="*/ 994410 h 1104900"/>
              <a:gd name="connsiteX7" fmla="*/ 883920 w 1725930"/>
              <a:gd name="connsiteY7" fmla="*/ 1072515 h 1104900"/>
              <a:gd name="connsiteX8" fmla="*/ 946785 w 1725930"/>
              <a:gd name="connsiteY8" fmla="*/ 1066800 h 1104900"/>
              <a:gd name="connsiteX9" fmla="*/ 1038225 w 1725930"/>
              <a:gd name="connsiteY9" fmla="*/ 1074420 h 1104900"/>
              <a:gd name="connsiteX10" fmla="*/ 1106805 w 1725930"/>
              <a:gd name="connsiteY10" fmla="*/ 1080135 h 1104900"/>
              <a:gd name="connsiteX11" fmla="*/ 1188720 w 1725930"/>
              <a:gd name="connsiteY11" fmla="*/ 1097280 h 1104900"/>
              <a:gd name="connsiteX12" fmla="*/ 1240155 w 1725930"/>
              <a:gd name="connsiteY12" fmla="*/ 1091565 h 1104900"/>
              <a:gd name="connsiteX13" fmla="*/ 1299210 w 1725930"/>
              <a:gd name="connsiteY13" fmla="*/ 1102995 h 1104900"/>
              <a:gd name="connsiteX14" fmla="*/ 1552575 w 1725930"/>
              <a:gd name="connsiteY14" fmla="*/ 1104900 h 1104900"/>
              <a:gd name="connsiteX15" fmla="*/ 1623060 w 1725930"/>
              <a:gd name="connsiteY15" fmla="*/ 1078230 h 1104900"/>
              <a:gd name="connsiteX16" fmla="*/ 1680210 w 1725930"/>
              <a:gd name="connsiteY16" fmla="*/ 1034415 h 1104900"/>
              <a:gd name="connsiteX17" fmla="*/ 1693545 w 1725930"/>
              <a:gd name="connsiteY17" fmla="*/ 1003935 h 1104900"/>
              <a:gd name="connsiteX18" fmla="*/ 1720215 w 1725930"/>
              <a:gd name="connsiteY18" fmla="*/ 883920 h 1104900"/>
              <a:gd name="connsiteX19" fmla="*/ 1725930 w 1725930"/>
              <a:gd name="connsiteY19" fmla="*/ 762000 h 1104900"/>
              <a:gd name="connsiteX20" fmla="*/ 1710690 w 1725930"/>
              <a:gd name="connsiteY20" fmla="*/ 668655 h 1104900"/>
              <a:gd name="connsiteX21" fmla="*/ 1680210 w 1725930"/>
              <a:gd name="connsiteY21" fmla="*/ 590550 h 1104900"/>
              <a:gd name="connsiteX22" fmla="*/ 1653540 w 1725930"/>
              <a:gd name="connsiteY22" fmla="*/ 537210 h 1104900"/>
              <a:gd name="connsiteX23" fmla="*/ 1529715 w 1725930"/>
              <a:gd name="connsiteY23" fmla="*/ 476250 h 1104900"/>
              <a:gd name="connsiteX24" fmla="*/ 1539240 w 1725930"/>
              <a:gd name="connsiteY24" fmla="*/ 459105 h 1104900"/>
              <a:gd name="connsiteX25" fmla="*/ 1443990 w 1725930"/>
              <a:gd name="connsiteY25" fmla="*/ 417195 h 1104900"/>
              <a:gd name="connsiteX26" fmla="*/ 1310640 w 1725930"/>
              <a:gd name="connsiteY26" fmla="*/ 337185 h 1104900"/>
              <a:gd name="connsiteX27" fmla="*/ 1192530 w 1725930"/>
              <a:gd name="connsiteY27" fmla="*/ 249555 h 1104900"/>
              <a:gd name="connsiteX28" fmla="*/ 1087755 w 1725930"/>
              <a:gd name="connsiteY28" fmla="*/ 186690 h 1104900"/>
              <a:gd name="connsiteX29" fmla="*/ 922020 w 1725930"/>
              <a:gd name="connsiteY29" fmla="*/ 133350 h 1104900"/>
              <a:gd name="connsiteX30" fmla="*/ 596265 w 1725930"/>
              <a:gd name="connsiteY30" fmla="*/ 0 h 1104900"/>
              <a:gd name="connsiteX31" fmla="*/ 586740 w 1725930"/>
              <a:gd name="connsiteY31" fmla="*/ 15240 h 1104900"/>
              <a:gd name="connsiteX32" fmla="*/ 969645 w 1725930"/>
              <a:gd name="connsiteY32" fmla="*/ 173355 h 1104900"/>
              <a:gd name="connsiteX33" fmla="*/ 474345 w 1725930"/>
              <a:gd name="connsiteY33" fmla="*/ 672465 h 1104900"/>
              <a:gd name="connsiteX34" fmla="*/ 152400 w 1725930"/>
              <a:gd name="connsiteY34" fmla="*/ 346710 h 1104900"/>
              <a:gd name="connsiteX35" fmla="*/ 59055 w 1725930"/>
              <a:gd name="connsiteY35" fmla="*/ 33528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725930" h="1104900">
                <a:moveTo>
                  <a:pt x="59055" y="335280"/>
                </a:moveTo>
                <a:lnTo>
                  <a:pt x="0" y="960120"/>
                </a:lnTo>
                <a:lnTo>
                  <a:pt x="325755" y="996315"/>
                </a:lnTo>
                <a:lnTo>
                  <a:pt x="556260" y="1042035"/>
                </a:lnTo>
                <a:lnTo>
                  <a:pt x="659130" y="948690"/>
                </a:lnTo>
                <a:lnTo>
                  <a:pt x="731520" y="956310"/>
                </a:lnTo>
                <a:lnTo>
                  <a:pt x="756285" y="994410"/>
                </a:lnTo>
                <a:lnTo>
                  <a:pt x="883920" y="1072515"/>
                </a:lnTo>
                <a:lnTo>
                  <a:pt x="946785" y="1066800"/>
                </a:lnTo>
                <a:lnTo>
                  <a:pt x="1038225" y="1074420"/>
                </a:lnTo>
                <a:lnTo>
                  <a:pt x="1106805" y="1080135"/>
                </a:lnTo>
                <a:lnTo>
                  <a:pt x="1188720" y="1097280"/>
                </a:lnTo>
                <a:lnTo>
                  <a:pt x="1240155" y="1091565"/>
                </a:lnTo>
                <a:lnTo>
                  <a:pt x="1299210" y="1102995"/>
                </a:lnTo>
                <a:lnTo>
                  <a:pt x="1552575" y="1104900"/>
                </a:lnTo>
                <a:lnTo>
                  <a:pt x="1623060" y="1078230"/>
                </a:lnTo>
                <a:lnTo>
                  <a:pt x="1680210" y="1034415"/>
                </a:lnTo>
                <a:lnTo>
                  <a:pt x="1693545" y="1003935"/>
                </a:lnTo>
                <a:lnTo>
                  <a:pt x="1720215" y="883920"/>
                </a:lnTo>
                <a:lnTo>
                  <a:pt x="1725930" y="762000"/>
                </a:lnTo>
                <a:lnTo>
                  <a:pt x="1710690" y="668655"/>
                </a:lnTo>
                <a:lnTo>
                  <a:pt x="1680210" y="590550"/>
                </a:lnTo>
                <a:lnTo>
                  <a:pt x="1653540" y="537210"/>
                </a:lnTo>
                <a:lnTo>
                  <a:pt x="1529715" y="476250"/>
                </a:lnTo>
                <a:lnTo>
                  <a:pt x="1539240" y="459105"/>
                </a:lnTo>
                <a:lnTo>
                  <a:pt x="1443990" y="417195"/>
                </a:lnTo>
                <a:lnTo>
                  <a:pt x="1310640" y="337185"/>
                </a:lnTo>
                <a:lnTo>
                  <a:pt x="1192530" y="249555"/>
                </a:lnTo>
                <a:lnTo>
                  <a:pt x="1087755" y="186690"/>
                </a:lnTo>
                <a:lnTo>
                  <a:pt x="922020" y="133350"/>
                </a:lnTo>
                <a:lnTo>
                  <a:pt x="596265" y="0"/>
                </a:lnTo>
                <a:lnTo>
                  <a:pt x="586740" y="15240"/>
                </a:lnTo>
                <a:lnTo>
                  <a:pt x="969645" y="173355"/>
                </a:lnTo>
                <a:lnTo>
                  <a:pt x="474345" y="672465"/>
                </a:lnTo>
                <a:lnTo>
                  <a:pt x="152400" y="346710"/>
                </a:lnTo>
                <a:lnTo>
                  <a:pt x="59055" y="33528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Транспортная доступность</a:t>
            </a:r>
            <a:endParaRPr dirty="0"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1547664" y="4443958"/>
            <a:ext cx="5256584" cy="4320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Участок непосредственно примыкает к автодороге Орел-Ефремов. В 100 метрах от участка проходит железная дорога.</a:t>
            </a:r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7"/>
            <a:ext cx="309042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" name="Прямая со стрелкой 34"/>
          <p:cNvCxnSpPr/>
          <p:nvPr/>
        </p:nvCxnSpPr>
        <p:spPr>
          <a:xfrm>
            <a:off x="4645404" y="2283718"/>
            <a:ext cx="70612" cy="360040"/>
          </a:xfrm>
          <a:prstGeom prst="straightConnector1">
            <a:avLst/>
          </a:prstGeom>
          <a:ln w="127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211960" y="2397537"/>
            <a:ext cx="611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500 м</a:t>
            </a:r>
            <a:endParaRPr lang="ru-RU" sz="900" b="1" dirty="0">
              <a:solidFill>
                <a:schemeClr val="bg1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/>
          <a:srcRect l="3780" t="11760" r="13061" b="7601"/>
          <a:stretch>
            <a:fillRect/>
          </a:stretch>
        </p:blipFill>
        <p:spPr bwMode="auto">
          <a:xfrm>
            <a:off x="1619672" y="1374910"/>
            <a:ext cx="5712635" cy="311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Прямая со стрелкой 33"/>
          <p:cNvCxnSpPr/>
          <p:nvPr/>
        </p:nvCxnSpPr>
        <p:spPr>
          <a:xfrm>
            <a:off x="7419176" y="2476510"/>
            <a:ext cx="216024" cy="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96336" y="2355726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Залегощь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H="1">
            <a:off x="1331640" y="1739022"/>
            <a:ext cx="216024" cy="0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74320" y="1620406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Орел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4846320" y="2539365"/>
            <a:ext cx="1725930" cy="1104900"/>
          </a:xfrm>
          <a:custGeom>
            <a:avLst/>
            <a:gdLst>
              <a:gd name="connsiteX0" fmla="*/ 59055 w 1725930"/>
              <a:gd name="connsiteY0" fmla="*/ 335280 h 1104900"/>
              <a:gd name="connsiteX1" fmla="*/ 0 w 1725930"/>
              <a:gd name="connsiteY1" fmla="*/ 960120 h 1104900"/>
              <a:gd name="connsiteX2" fmla="*/ 325755 w 1725930"/>
              <a:gd name="connsiteY2" fmla="*/ 996315 h 1104900"/>
              <a:gd name="connsiteX3" fmla="*/ 556260 w 1725930"/>
              <a:gd name="connsiteY3" fmla="*/ 1042035 h 1104900"/>
              <a:gd name="connsiteX4" fmla="*/ 659130 w 1725930"/>
              <a:gd name="connsiteY4" fmla="*/ 948690 h 1104900"/>
              <a:gd name="connsiteX5" fmla="*/ 731520 w 1725930"/>
              <a:gd name="connsiteY5" fmla="*/ 956310 h 1104900"/>
              <a:gd name="connsiteX6" fmla="*/ 756285 w 1725930"/>
              <a:gd name="connsiteY6" fmla="*/ 994410 h 1104900"/>
              <a:gd name="connsiteX7" fmla="*/ 883920 w 1725930"/>
              <a:gd name="connsiteY7" fmla="*/ 1072515 h 1104900"/>
              <a:gd name="connsiteX8" fmla="*/ 946785 w 1725930"/>
              <a:gd name="connsiteY8" fmla="*/ 1066800 h 1104900"/>
              <a:gd name="connsiteX9" fmla="*/ 1038225 w 1725930"/>
              <a:gd name="connsiteY9" fmla="*/ 1074420 h 1104900"/>
              <a:gd name="connsiteX10" fmla="*/ 1106805 w 1725930"/>
              <a:gd name="connsiteY10" fmla="*/ 1080135 h 1104900"/>
              <a:gd name="connsiteX11" fmla="*/ 1188720 w 1725930"/>
              <a:gd name="connsiteY11" fmla="*/ 1097280 h 1104900"/>
              <a:gd name="connsiteX12" fmla="*/ 1240155 w 1725930"/>
              <a:gd name="connsiteY12" fmla="*/ 1091565 h 1104900"/>
              <a:gd name="connsiteX13" fmla="*/ 1299210 w 1725930"/>
              <a:gd name="connsiteY13" fmla="*/ 1102995 h 1104900"/>
              <a:gd name="connsiteX14" fmla="*/ 1552575 w 1725930"/>
              <a:gd name="connsiteY14" fmla="*/ 1104900 h 1104900"/>
              <a:gd name="connsiteX15" fmla="*/ 1623060 w 1725930"/>
              <a:gd name="connsiteY15" fmla="*/ 1078230 h 1104900"/>
              <a:gd name="connsiteX16" fmla="*/ 1680210 w 1725930"/>
              <a:gd name="connsiteY16" fmla="*/ 1034415 h 1104900"/>
              <a:gd name="connsiteX17" fmla="*/ 1693545 w 1725930"/>
              <a:gd name="connsiteY17" fmla="*/ 1003935 h 1104900"/>
              <a:gd name="connsiteX18" fmla="*/ 1720215 w 1725930"/>
              <a:gd name="connsiteY18" fmla="*/ 883920 h 1104900"/>
              <a:gd name="connsiteX19" fmla="*/ 1725930 w 1725930"/>
              <a:gd name="connsiteY19" fmla="*/ 762000 h 1104900"/>
              <a:gd name="connsiteX20" fmla="*/ 1710690 w 1725930"/>
              <a:gd name="connsiteY20" fmla="*/ 668655 h 1104900"/>
              <a:gd name="connsiteX21" fmla="*/ 1680210 w 1725930"/>
              <a:gd name="connsiteY21" fmla="*/ 590550 h 1104900"/>
              <a:gd name="connsiteX22" fmla="*/ 1653540 w 1725930"/>
              <a:gd name="connsiteY22" fmla="*/ 537210 h 1104900"/>
              <a:gd name="connsiteX23" fmla="*/ 1529715 w 1725930"/>
              <a:gd name="connsiteY23" fmla="*/ 476250 h 1104900"/>
              <a:gd name="connsiteX24" fmla="*/ 1539240 w 1725930"/>
              <a:gd name="connsiteY24" fmla="*/ 459105 h 1104900"/>
              <a:gd name="connsiteX25" fmla="*/ 1443990 w 1725930"/>
              <a:gd name="connsiteY25" fmla="*/ 417195 h 1104900"/>
              <a:gd name="connsiteX26" fmla="*/ 1310640 w 1725930"/>
              <a:gd name="connsiteY26" fmla="*/ 337185 h 1104900"/>
              <a:gd name="connsiteX27" fmla="*/ 1192530 w 1725930"/>
              <a:gd name="connsiteY27" fmla="*/ 249555 h 1104900"/>
              <a:gd name="connsiteX28" fmla="*/ 1087755 w 1725930"/>
              <a:gd name="connsiteY28" fmla="*/ 186690 h 1104900"/>
              <a:gd name="connsiteX29" fmla="*/ 922020 w 1725930"/>
              <a:gd name="connsiteY29" fmla="*/ 133350 h 1104900"/>
              <a:gd name="connsiteX30" fmla="*/ 596265 w 1725930"/>
              <a:gd name="connsiteY30" fmla="*/ 0 h 1104900"/>
              <a:gd name="connsiteX31" fmla="*/ 586740 w 1725930"/>
              <a:gd name="connsiteY31" fmla="*/ 15240 h 1104900"/>
              <a:gd name="connsiteX32" fmla="*/ 969645 w 1725930"/>
              <a:gd name="connsiteY32" fmla="*/ 173355 h 1104900"/>
              <a:gd name="connsiteX33" fmla="*/ 474345 w 1725930"/>
              <a:gd name="connsiteY33" fmla="*/ 672465 h 1104900"/>
              <a:gd name="connsiteX34" fmla="*/ 152400 w 1725930"/>
              <a:gd name="connsiteY34" fmla="*/ 346710 h 1104900"/>
              <a:gd name="connsiteX35" fmla="*/ 59055 w 1725930"/>
              <a:gd name="connsiteY35" fmla="*/ 33528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725930" h="1104900">
                <a:moveTo>
                  <a:pt x="59055" y="335280"/>
                </a:moveTo>
                <a:lnTo>
                  <a:pt x="0" y="960120"/>
                </a:lnTo>
                <a:lnTo>
                  <a:pt x="325755" y="996315"/>
                </a:lnTo>
                <a:lnTo>
                  <a:pt x="556260" y="1042035"/>
                </a:lnTo>
                <a:lnTo>
                  <a:pt x="659130" y="948690"/>
                </a:lnTo>
                <a:lnTo>
                  <a:pt x="731520" y="956310"/>
                </a:lnTo>
                <a:lnTo>
                  <a:pt x="756285" y="994410"/>
                </a:lnTo>
                <a:lnTo>
                  <a:pt x="883920" y="1072515"/>
                </a:lnTo>
                <a:lnTo>
                  <a:pt x="946785" y="1066800"/>
                </a:lnTo>
                <a:lnTo>
                  <a:pt x="1038225" y="1074420"/>
                </a:lnTo>
                <a:lnTo>
                  <a:pt x="1106805" y="1080135"/>
                </a:lnTo>
                <a:lnTo>
                  <a:pt x="1188720" y="1097280"/>
                </a:lnTo>
                <a:lnTo>
                  <a:pt x="1240155" y="1091565"/>
                </a:lnTo>
                <a:lnTo>
                  <a:pt x="1299210" y="1102995"/>
                </a:lnTo>
                <a:lnTo>
                  <a:pt x="1552575" y="1104900"/>
                </a:lnTo>
                <a:lnTo>
                  <a:pt x="1623060" y="1078230"/>
                </a:lnTo>
                <a:lnTo>
                  <a:pt x="1680210" y="1034415"/>
                </a:lnTo>
                <a:lnTo>
                  <a:pt x="1693545" y="1003935"/>
                </a:lnTo>
                <a:lnTo>
                  <a:pt x="1720215" y="883920"/>
                </a:lnTo>
                <a:lnTo>
                  <a:pt x="1725930" y="762000"/>
                </a:lnTo>
                <a:lnTo>
                  <a:pt x="1710690" y="668655"/>
                </a:lnTo>
                <a:lnTo>
                  <a:pt x="1680210" y="590550"/>
                </a:lnTo>
                <a:lnTo>
                  <a:pt x="1653540" y="537210"/>
                </a:lnTo>
                <a:lnTo>
                  <a:pt x="1529715" y="476250"/>
                </a:lnTo>
                <a:lnTo>
                  <a:pt x="1539240" y="459105"/>
                </a:lnTo>
                <a:lnTo>
                  <a:pt x="1443990" y="417195"/>
                </a:lnTo>
                <a:lnTo>
                  <a:pt x="1310640" y="337185"/>
                </a:lnTo>
                <a:lnTo>
                  <a:pt x="1192530" y="249555"/>
                </a:lnTo>
                <a:lnTo>
                  <a:pt x="1087755" y="186690"/>
                </a:lnTo>
                <a:lnTo>
                  <a:pt x="922020" y="133350"/>
                </a:lnTo>
                <a:lnTo>
                  <a:pt x="596265" y="0"/>
                </a:lnTo>
                <a:lnTo>
                  <a:pt x="586740" y="15240"/>
                </a:lnTo>
                <a:lnTo>
                  <a:pt x="969645" y="173355"/>
                </a:lnTo>
                <a:lnTo>
                  <a:pt x="474345" y="672465"/>
                </a:lnTo>
                <a:lnTo>
                  <a:pt x="152400" y="346710"/>
                </a:lnTo>
                <a:lnTo>
                  <a:pt x="59055" y="33528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 стрелкой 40"/>
          <p:cNvCxnSpPr/>
          <p:nvPr/>
        </p:nvCxnSpPr>
        <p:spPr>
          <a:xfrm flipH="1" flipV="1">
            <a:off x="1259632" y="2931790"/>
            <a:ext cx="216024" cy="72008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67544" y="271576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Железная дорога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Расположение участка согласно документам территориального планирования </a:t>
            </a:r>
            <a:endParaRPr sz="1600" dirty="0"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827584" y="4336713"/>
            <a:ext cx="7560840" cy="5392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100" b="1" dirty="0" smtClean="0">
                <a:solidFill>
                  <a:srgbClr val="FF9800"/>
                </a:solidFill>
              </a:rPr>
              <a:t>Фрагмент Генерального плана Большекуликовского сельского поселения Орловского района            </a:t>
            </a:r>
            <a:r>
              <a:rPr lang="ru-RU" sz="900" dirty="0" smtClean="0"/>
              <a:t>Земельный участок расположен в функциональной зоне П-5 Производственная зона (5 класс)</a:t>
            </a: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grpSp>
        <p:nvGrpSpPr>
          <p:cNvPr id="2" name="Google Shape;194;p12"/>
          <p:cNvGrpSpPr/>
          <p:nvPr/>
        </p:nvGrpSpPr>
        <p:grpSpPr>
          <a:xfrm>
            <a:off x="293683" y="574117"/>
            <a:ext cx="309042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1838" t="15515" r="22809" b="7702"/>
          <a:stretch>
            <a:fillRect/>
          </a:stretch>
        </p:blipFill>
        <p:spPr bwMode="auto">
          <a:xfrm>
            <a:off x="1870368" y="1381522"/>
            <a:ext cx="5217342" cy="299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ая выноска 22"/>
          <p:cNvSpPr/>
          <p:nvPr/>
        </p:nvSpPr>
        <p:spPr>
          <a:xfrm>
            <a:off x="6876256" y="2499742"/>
            <a:ext cx="1296144" cy="288032"/>
          </a:xfrm>
          <a:prstGeom prst="wedgeRectCallout">
            <a:avLst>
              <a:gd name="adj1" fmla="val -128051"/>
              <a:gd name="adj2" fmla="val 175964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Рассматриваемый участок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853" t="12054" r="20055" b="14969"/>
          <a:stretch>
            <a:fillRect/>
          </a:stretch>
        </p:blipFill>
        <p:spPr bwMode="auto">
          <a:xfrm>
            <a:off x="1797596" y="1370474"/>
            <a:ext cx="5711314" cy="308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Расположение участка согласно документам градостроительного зонирования</a:t>
            </a:r>
            <a:endParaRPr sz="1600" dirty="0"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395536" y="4408721"/>
            <a:ext cx="7560840" cy="6833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100" b="1" dirty="0" smtClean="0">
                <a:solidFill>
                  <a:srgbClr val="FF9800"/>
                </a:solidFill>
              </a:rPr>
              <a:t>Фрагмент Правил землепользования и застройки Большекуликовского сельского поселения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Участок расположен в территориальной зоне П1 - Зона объектов производственно-делового и складского назначения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grpSp>
        <p:nvGrpSpPr>
          <p:cNvPr id="2" name="Google Shape;194;p12"/>
          <p:cNvGrpSpPr/>
          <p:nvPr/>
        </p:nvGrpSpPr>
        <p:grpSpPr>
          <a:xfrm>
            <a:off x="293683" y="574117"/>
            <a:ext cx="309042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Прямоугольная выноска 23"/>
          <p:cNvSpPr/>
          <p:nvPr/>
        </p:nvSpPr>
        <p:spPr>
          <a:xfrm>
            <a:off x="6948264" y="2803014"/>
            <a:ext cx="1296144" cy="288032"/>
          </a:xfrm>
          <a:prstGeom prst="wedgeRectCallout">
            <a:avLst>
              <a:gd name="adj1" fmla="val -140986"/>
              <a:gd name="adj2" fmla="val 175965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Рассматриваемый участок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Ограничения в использовании участка </a:t>
            </a:r>
            <a:endParaRPr sz="1600" dirty="0"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611560" y="4371950"/>
            <a:ext cx="7560840" cy="504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Земельный участок расположен вне пределов особо охраняемых природных территорий регионального значения.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Водоемы на земельном участке отсутствуют, рельеф относительно ровный. Рядом с участком проходит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газопровод среднего давления. Свободная мощность составляет 729 м3/ч.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900" dirty="0" smtClean="0"/>
          </a:p>
          <a:p>
            <a:pPr>
              <a:buNone/>
            </a:pPr>
            <a:endParaRPr lang="ru-RU" sz="900" dirty="0" smtClean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grpSp>
        <p:nvGrpSpPr>
          <p:cNvPr id="2" name="Google Shape;194;p12"/>
          <p:cNvGrpSpPr/>
          <p:nvPr/>
        </p:nvGrpSpPr>
        <p:grpSpPr>
          <a:xfrm>
            <a:off x="293683" y="574117"/>
            <a:ext cx="309042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/>
          <a:srcRect l="3853" t="12054" r="20055" b="14969"/>
          <a:stretch>
            <a:fillRect/>
          </a:stretch>
        </p:blipFill>
        <p:spPr bwMode="auto">
          <a:xfrm>
            <a:off x="1797596" y="1370474"/>
            <a:ext cx="5711314" cy="308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ая выноска 23"/>
          <p:cNvSpPr/>
          <p:nvPr/>
        </p:nvSpPr>
        <p:spPr>
          <a:xfrm>
            <a:off x="6804248" y="4083918"/>
            <a:ext cx="1296144" cy="288032"/>
          </a:xfrm>
          <a:prstGeom prst="wedgeRectCallout">
            <a:avLst>
              <a:gd name="adj1" fmla="val -120410"/>
              <a:gd name="adj2" fmla="val -271131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Рассматриваемый участок</a:t>
            </a:r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6516216" y="2859782"/>
            <a:ext cx="792088" cy="216024"/>
          </a:xfrm>
          <a:prstGeom prst="wedgeRectCallout">
            <a:avLst>
              <a:gd name="adj1" fmla="val -94414"/>
              <a:gd name="adj2" fmla="val 125239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Газопровод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4806" t="11636" r="9653" b="6347"/>
          <a:stretch>
            <a:fillRect/>
          </a:stretch>
        </p:blipFill>
        <p:spPr bwMode="auto">
          <a:xfrm>
            <a:off x="1556048" y="1369912"/>
            <a:ext cx="5680248" cy="306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Ограничения в использовании участка </a:t>
            </a:r>
            <a:endParaRPr sz="1600"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grpSp>
        <p:nvGrpSpPr>
          <p:cNvPr id="2" name="Google Shape;194;p12"/>
          <p:cNvGrpSpPr/>
          <p:nvPr/>
        </p:nvGrpSpPr>
        <p:grpSpPr>
          <a:xfrm>
            <a:off x="293683" y="574117"/>
            <a:ext cx="309042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Прямоугольная выноска 30"/>
          <p:cNvSpPr/>
          <p:nvPr/>
        </p:nvSpPr>
        <p:spPr>
          <a:xfrm>
            <a:off x="2915816" y="3291830"/>
            <a:ext cx="648072" cy="216024"/>
          </a:xfrm>
          <a:prstGeom prst="wedgeRectCallout">
            <a:avLst>
              <a:gd name="adj1" fmla="val 90512"/>
              <a:gd name="adj2" fmla="val -67892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ВЛ 10 кВ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3695204" y="2751326"/>
            <a:ext cx="1668884" cy="1010820"/>
          </a:xfrm>
          <a:custGeom>
            <a:avLst/>
            <a:gdLst>
              <a:gd name="connsiteX0" fmla="*/ 59055 w 1725930"/>
              <a:gd name="connsiteY0" fmla="*/ 335280 h 1104900"/>
              <a:gd name="connsiteX1" fmla="*/ 0 w 1725930"/>
              <a:gd name="connsiteY1" fmla="*/ 960120 h 1104900"/>
              <a:gd name="connsiteX2" fmla="*/ 325755 w 1725930"/>
              <a:gd name="connsiteY2" fmla="*/ 996315 h 1104900"/>
              <a:gd name="connsiteX3" fmla="*/ 556260 w 1725930"/>
              <a:gd name="connsiteY3" fmla="*/ 1042035 h 1104900"/>
              <a:gd name="connsiteX4" fmla="*/ 659130 w 1725930"/>
              <a:gd name="connsiteY4" fmla="*/ 948690 h 1104900"/>
              <a:gd name="connsiteX5" fmla="*/ 731520 w 1725930"/>
              <a:gd name="connsiteY5" fmla="*/ 956310 h 1104900"/>
              <a:gd name="connsiteX6" fmla="*/ 756285 w 1725930"/>
              <a:gd name="connsiteY6" fmla="*/ 994410 h 1104900"/>
              <a:gd name="connsiteX7" fmla="*/ 883920 w 1725930"/>
              <a:gd name="connsiteY7" fmla="*/ 1072515 h 1104900"/>
              <a:gd name="connsiteX8" fmla="*/ 946785 w 1725930"/>
              <a:gd name="connsiteY8" fmla="*/ 1066800 h 1104900"/>
              <a:gd name="connsiteX9" fmla="*/ 1038225 w 1725930"/>
              <a:gd name="connsiteY9" fmla="*/ 1074420 h 1104900"/>
              <a:gd name="connsiteX10" fmla="*/ 1106805 w 1725930"/>
              <a:gd name="connsiteY10" fmla="*/ 1080135 h 1104900"/>
              <a:gd name="connsiteX11" fmla="*/ 1188720 w 1725930"/>
              <a:gd name="connsiteY11" fmla="*/ 1097280 h 1104900"/>
              <a:gd name="connsiteX12" fmla="*/ 1240155 w 1725930"/>
              <a:gd name="connsiteY12" fmla="*/ 1091565 h 1104900"/>
              <a:gd name="connsiteX13" fmla="*/ 1299210 w 1725930"/>
              <a:gd name="connsiteY13" fmla="*/ 1102995 h 1104900"/>
              <a:gd name="connsiteX14" fmla="*/ 1552575 w 1725930"/>
              <a:gd name="connsiteY14" fmla="*/ 1104900 h 1104900"/>
              <a:gd name="connsiteX15" fmla="*/ 1623060 w 1725930"/>
              <a:gd name="connsiteY15" fmla="*/ 1078230 h 1104900"/>
              <a:gd name="connsiteX16" fmla="*/ 1680210 w 1725930"/>
              <a:gd name="connsiteY16" fmla="*/ 1034415 h 1104900"/>
              <a:gd name="connsiteX17" fmla="*/ 1693545 w 1725930"/>
              <a:gd name="connsiteY17" fmla="*/ 1003935 h 1104900"/>
              <a:gd name="connsiteX18" fmla="*/ 1720215 w 1725930"/>
              <a:gd name="connsiteY18" fmla="*/ 883920 h 1104900"/>
              <a:gd name="connsiteX19" fmla="*/ 1725930 w 1725930"/>
              <a:gd name="connsiteY19" fmla="*/ 762000 h 1104900"/>
              <a:gd name="connsiteX20" fmla="*/ 1710690 w 1725930"/>
              <a:gd name="connsiteY20" fmla="*/ 668655 h 1104900"/>
              <a:gd name="connsiteX21" fmla="*/ 1680210 w 1725930"/>
              <a:gd name="connsiteY21" fmla="*/ 590550 h 1104900"/>
              <a:gd name="connsiteX22" fmla="*/ 1653540 w 1725930"/>
              <a:gd name="connsiteY22" fmla="*/ 537210 h 1104900"/>
              <a:gd name="connsiteX23" fmla="*/ 1529715 w 1725930"/>
              <a:gd name="connsiteY23" fmla="*/ 476250 h 1104900"/>
              <a:gd name="connsiteX24" fmla="*/ 1539240 w 1725930"/>
              <a:gd name="connsiteY24" fmla="*/ 459105 h 1104900"/>
              <a:gd name="connsiteX25" fmla="*/ 1443990 w 1725930"/>
              <a:gd name="connsiteY25" fmla="*/ 417195 h 1104900"/>
              <a:gd name="connsiteX26" fmla="*/ 1310640 w 1725930"/>
              <a:gd name="connsiteY26" fmla="*/ 337185 h 1104900"/>
              <a:gd name="connsiteX27" fmla="*/ 1192530 w 1725930"/>
              <a:gd name="connsiteY27" fmla="*/ 249555 h 1104900"/>
              <a:gd name="connsiteX28" fmla="*/ 1087755 w 1725930"/>
              <a:gd name="connsiteY28" fmla="*/ 186690 h 1104900"/>
              <a:gd name="connsiteX29" fmla="*/ 922020 w 1725930"/>
              <a:gd name="connsiteY29" fmla="*/ 133350 h 1104900"/>
              <a:gd name="connsiteX30" fmla="*/ 596265 w 1725930"/>
              <a:gd name="connsiteY30" fmla="*/ 0 h 1104900"/>
              <a:gd name="connsiteX31" fmla="*/ 586740 w 1725930"/>
              <a:gd name="connsiteY31" fmla="*/ 15240 h 1104900"/>
              <a:gd name="connsiteX32" fmla="*/ 969645 w 1725930"/>
              <a:gd name="connsiteY32" fmla="*/ 173355 h 1104900"/>
              <a:gd name="connsiteX33" fmla="*/ 474345 w 1725930"/>
              <a:gd name="connsiteY33" fmla="*/ 672465 h 1104900"/>
              <a:gd name="connsiteX34" fmla="*/ 152400 w 1725930"/>
              <a:gd name="connsiteY34" fmla="*/ 346710 h 1104900"/>
              <a:gd name="connsiteX35" fmla="*/ 59055 w 1725930"/>
              <a:gd name="connsiteY35" fmla="*/ 33528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725930" h="1104900">
                <a:moveTo>
                  <a:pt x="59055" y="335280"/>
                </a:moveTo>
                <a:lnTo>
                  <a:pt x="0" y="960120"/>
                </a:lnTo>
                <a:lnTo>
                  <a:pt x="325755" y="996315"/>
                </a:lnTo>
                <a:lnTo>
                  <a:pt x="556260" y="1042035"/>
                </a:lnTo>
                <a:lnTo>
                  <a:pt x="659130" y="948690"/>
                </a:lnTo>
                <a:lnTo>
                  <a:pt x="731520" y="956310"/>
                </a:lnTo>
                <a:lnTo>
                  <a:pt x="756285" y="994410"/>
                </a:lnTo>
                <a:lnTo>
                  <a:pt x="883920" y="1072515"/>
                </a:lnTo>
                <a:lnTo>
                  <a:pt x="946785" y="1066800"/>
                </a:lnTo>
                <a:lnTo>
                  <a:pt x="1038225" y="1074420"/>
                </a:lnTo>
                <a:lnTo>
                  <a:pt x="1106805" y="1080135"/>
                </a:lnTo>
                <a:lnTo>
                  <a:pt x="1188720" y="1097280"/>
                </a:lnTo>
                <a:lnTo>
                  <a:pt x="1240155" y="1091565"/>
                </a:lnTo>
                <a:lnTo>
                  <a:pt x="1299210" y="1102995"/>
                </a:lnTo>
                <a:lnTo>
                  <a:pt x="1552575" y="1104900"/>
                </a:lnTo>
                <a:lnTo>
                  <a:pt x="1623060" y="1078230"/>
                </a:lnTo>
                <a:lnTo>
                  <a:pt x="1680210" y="1034415"/>
                </a:lnTo>
                <a:lnTo>
                  <a:pt x="1693545" y="1003935"/>
                </a:lnTo>
                <a:lnTo>
                  <a:pt x="1720215" y="883920"/>
                </a:lnTo>
                <a:lnTo>
                  <a:pt x="1725930" y="762000"/>
                </a:lnTo>
                <a:lnTo>
                  <a:pt x="1710690" y="668655"/>
                </a:lnTo>
                <a:lnTo>
                  <a:pt x="1680210" y="590550"/>
                </a:lnTo>
                <a:lnTo>
                  <a:pt x="1653540" y="537210"/>
                </a:lnTo>
                <a:lnTo>
                  <a:pt x="1529715" y="476250"/>
                </a:lnTo>
                <a:lnTo>
                  <a:pt x="1539240" y="459105"/>
                </a:lnTo>
                <a:lnTo>
                  <a:pt x="1443990" y="417195"/>
                </a:lnTo>
                <a:lnTo>
                  <a:pt x="1310640" y="337185"/>
                </a:lnTo>
                <a:lnTo>
                  <a:pt x="1192530" y="249555"/>
                </a:lnTo>
                <a:lnTo>
                  <a:pt x="1087755" y="186690"/>
                </a:lnTo>
                <a:lnTo>
                  <a:pt x="922020" y="133350"/>
                </a:lnTo>
                <a:lnTo>
                  <a:pt x="596265" y="0"/>
                </a:lnTo>
                <a:lnTo>
                  <a:pt x="586740" y="15240"/>
                </a:lnTo>
                <a:lnTo>
                  <a:pt x="969645" y="173355"/>
                </a:lnTo>
                <a:lnTo>
                  <a:pt x="474345" y="672465"/>
                </a:lnTo>
                <a:lnTo>
                  <a:pt x="152400" y="346710"/>
                </a:lnTo>
                <a:lnTo>
                  <a:pt x="59055" y="33528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3203848" y="2283718"/>
            <a:ext cx="864096" cy="288032"/>
          </a:xfrm>
          <a:prstGeom prst="wedgeRectCallout">
            <a:avLst>
              <a:gd name="adj1" fmla="val 71192"/>
              <a:gd name="adj2" fmla="val 114893"/>
            </a:avLst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ВОЛП «Орел-Чернь»</a:t>
            </a:r>
          </a:p>
        </p:txBody>
      </p:sp>
      <p:sp>
        <p:nvSpPr>
          <p:cNvPr id="34" name="Google Shape;193;p12"/>
          <p:cNvSpPr txBox="1">
            <a:spLocks noGrp="1"/>
          </p:cNvSpPr>
          <p:nvPr>
            <p:ph type="body" idx="1"/>
          </p:nvPr>
        </p:nvSpPr>
        <p:spPr>
          <a:xfrm>
            <a:off x="395536" y="4371950"/>
            <a:ext cx="7776864" cy="504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ПС 110/35/10 кВ Куликовская (удалённость от участка -700 м) - присутствует ограничение на присоединение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к объектам </a:t>
            </a:r>
            <a:r>
              <a:rPr lang="ru-RU" sz="900" dirty="0" err="1" smtClean="0"/>
              <a:t>электросетевого</a:t>
            </a:r>
            <a:r>
              <a:rPr lang="ru-RU" sz="900" dirty="0" smtClean="0"/>
              <a:t> хозяйства, необходима реконструкция с заменой трансформаторов 2хl0 МВА на 2х16 МВА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900" dirty="0" smtClean="0"/>
              <a:t>для осуществления первоначального строительства.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900" dirty="0" smtClean="0"/>
          </a:p>
          <a:p>
            <a:pPr>
              <a:buNone/>
            </a:pPr>
            <a:endParaRPr lang="ru-RU" sz="900" dirty="0" smtClean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4294967295"/>
          </p:nvPr>
        </p:nvSpPr>
        <p:spPr>
          <a:xfrm>
            <a:off x="395536" y="843558"/>
            <a:ext cx="8424936" cy="34563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ru-RU" sz="1000" b="1" dirty="0" smtClean="0"/>
              <a:t>Предлагаемый порядок оформления земельных участков:</a:t>
            </a:r>
          </a:p>
          <a:p>
            <a:pPr>
              <a:buNone/>
            </a:pPr>
            <a:endParaRPr lang="ru-RU" sz="1000" b="1" dirty="0" smtClean="0"/>
          </a:p>
          <a:p>
            <a:pPr>
              <a:buNone/>
            </a:pPr>
            <a:r>
              <a:rPr lang="ru-RU" sz="1000" b="1" dirty="0" smtClean="0"/>
              <a:t>1. Регистрация предприятия или обособленного подразделения в налоговой инспекции на территории Орловского района.</a:t>
            </a:r>
          </a:p>
          <a:p>
            <a:pPr>
              <a:buNone/>
            </a:pPr>
            <a:r>
              <a:rPr lang="ru-RU" sz="1000" b="1" dirty="0" smtClean="0"/>
              <a:t>2. Обращение предприятия в Департамент экономического развития и инвестиционной деятельности Орловской области о включении реестр инвестиционных предприятий области.</a:t>
            </a:r>
          </a:p>
          <a:p>
            <a:pPr>
              <a:buNone/>
            </a:pPr>
            <a:r>
              <a:rPr lang="ru-RU" sz="1000" b="1" dirty="0" smtClean="0"/>
              <a:t>3. Включение Департаментом экономического развития и инвестиционной деятельности Орловской области заявителя в реестр инвестиционных предприятий области.</a:t>
            </a:r>
          </a:p>
          <a:p>
            <a:pPr>
              <a:buNone/>
            </a:pPr>
            <a:r>
              <a:rPr lang="ru-RU" sz="1000" b="1" dirty="0" smtClean="0"/>
              <a:t>4. Обращение предприятия в Департамент государственного имущества и земельных отношений Орловской области с заявлением о предоставлении ему права на заключение договора аренды земельного участка без проведения торгов для реализации масштабного инвестиционного проекта.</a:t>
            </a:r>
          </a:p>
          <a:p>
            <a:pPr>
              <a:buNone/>
            </a:pPr>
            <a:r>
              <a:rPr lang="ru-RU" sz="1000" b="1" dirty="0" smtClean="0"/>
              <a:t>5. Распоряжение Губернатора Орловской области о предоставлении предприятию права на заключение договора аренды земельного участка без проведения торгов для реализации масштабного инвестиционного проекта.</a:t>
            </a:r>
          </a:p>
          <a:p>
            <a:pPr>
              <a:buNone/>
            </a:pPr>
            <a:r>
              <a:rPr lang="ru-RU" sz="1000" b="1" dirty="0" smtClean="0"/>
              <a:t>6. Заключение между администрацией Орловского района и предприятием договоров аренды земельных участков .</a:t>
            </a:r>
          </a:p>
          <a:p>
            <a:pPr>
              <a:buNone/>
            </a:pPr>
            <a:endParaRPr lang="ru-RU" sz="1000" b="1" dirty="0" smtClean="0"/>
          </a:p>
          <a:p>
            <a:pPr>
              <a:buNone/>
            </a:pPr>
            <a:r>
              <a:rPr lang="ru-RU" sz="1000" b="1" dirty="0" smtClean="0"/>
              <a:t>Размер арендной платы составит 513209,83 руб.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1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dirty="0" smtClean="0"/>
              <a:t>Общая информация о районе</a:t>
            </a:r>
            <a:endParaRPr dirty="0"/>
          </a:p>
        </p:txBody>
      </p:sp>
      <p:sp>
        <p:nvSpPr>
          <p:cNvPr id="238" name="Google Shape;238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8" y="590919"/>
            <a:ext cx="369506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7503" y="1215722"/>
            <a:ext cx="4095329" cy="39277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304800"/>
          </a:effectLst>
          <a:extLst/>
        </p:spPr>
      </p:pic>
      <p:sp>
        <p:nvSpPr>
          <p:cNvPr id="12" name="Скругленный прямоугольник 11"/>
          <p:cNvSpPr/>
          <p:nvPr/>
        </p:nvSpPr>
        <p:spPr>
          <a:xfrm>
            <a:off x="4202832" y="3795886"/>
            <a:ext cx="2745432" cy="11521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tx2"/>
              </a:buClr>
              <a:buSzPct val="85000"/>
              <a:defRPr/>
            </a:pP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Выгодное транспортно-географическое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положение:</a:t>
            </a:r>
          </a:p>
          <a:p>
            <a:pPr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- М-2 «Крым» Москва-Тула-Орел-Курск-Белгород</a:t>
            </a:r>
          </a:p>
          <a:p>
            <a:pPr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- Р-92 Калуга-Перемышль-Белев-Орел</a:t>
            </a:r>
          </a:p>
          <a:p>
            <a:pPr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- Р-119 Орел-Ливны-Елец-Липецк-Тамбов</a:t>
            </a:r>
          </a:p>
          <a:p>
            <a:pPr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- Р-120 Орел-Брянск-Смоленск</a:t>
            </a:r>
          </a:p>
          <a:p>
            <a:pPr>
              <a:buClr>
                <a:schemeClr val="tx2"/>
              </a:buClr>
              <a:buSzPct val="85000"/>
              <a:defRPr/>
            </a:pP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Близость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к узловой железно-дорожной станции Московской железной дороги в городе Орел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02832" y="2645379"/>
            <a:ext cx="4843294" cy="10064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000" algn="just"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Климат района - умеренно-континентальный, влажный летом и сравнительно холодный зимой. Среднегодовая температура около + 7 °С, выпадает 540 мм осадков в год. Средняя продолжительность периода температур ниже -5 °С 95-114 дней.</a:t>
            </a:r>
          </a:p>
          <a:p>
            <a:pPr indent="180000" algn="just"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С юга на северо-восток территорию района пересекает река Ока.</a:t>
            </a:r>
          </a:p>
          <a:p>
            <a:pPr indent="180000" algn="just"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 По почвенному покрову Орловский район представлен в основном тремя разновидностями серых лесных почв: серые лесные, темно-серые лесные, светло-серые лесные.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02832" y="1215722"/>
            <a:ext cx="4832300" cy="12840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000" algn="just"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В первом полугодии 2018 года объём отгруженных товаров собственного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производства,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выполненных работ и услуг по промышленным видам деятельности составил 4,5 млрд.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руб. (рост 6%).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За 8 месяцев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2018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года оборот розничной торговли составил 1,6 млрд. рублей (рост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2,7%),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оборот общественного питания - 17,8 </a:t>
            </a:r>
            <a:r>
              <a:rPr lang="ru-RU" sz="800" b="1" dirty="0" err="1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млн.руб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.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(рост 0,3 %).</a:t>
            </a:r>
          </a:p>
          <a:p>
            <a:pPr indent="180000" algn="just"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В инвестиционной сфере за счет всех источников финансирования за первое полугодие 2018 года использовано 2,1 млрд. рублей инвестиций в основной капитал (рост 1,9 раза к аналогичному периоду 2017 года).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За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8 месяцев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2018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года введено 75,8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тыс.м2 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общей площади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жилья (рост 70</a:t>
            </a: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%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).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Candara" pitchFamily="34" charset="0"/>
            </a:endParaRPr>
          </a:p>
          <a:p>
            <a:pPr indent="180000" algn="just">
              <a:buClr>
                <a:schemeClr val="tx2"/>
              </a:buClr>
              <a:buSzPct val="85000"/>
              <a:defRPr/>
            </a:pPr>
            <a:r>
              <a:rPr lang="ru-RU" sz="800" b="1" dirty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Номинальная среднемесячная заработная плата работников в первом полугодии 2018 года составила 26,9 тыс. </a:t>
            </a:r>
            <a:r>
              <a:rPr lang="ru-RU" sz="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</a:rPr>
              <a:t>руб.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</TotalTime>
  <Words>605</Words>
  <Application>Microsoft Office PowerPoint</Application>
  <PresentationFormat>Экран (16:9)</PresentationFormat>
  <Paragraphs>66</Paragraphs>
  <Slides>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Salerio template</vt:lpstr>
      <vt:lpstr> Паспорт земельного участка местоположением: Орловский район, Большекуликовское с/п, д. Крутая Гора </vt:lpstr>
      <vt:lpstr>Описание местоположения участка</vt:lpstr>
      <vt:lpstr>Транспортная доступность</vt:lpstr>
      <vt:lpstr>Расположение участка согласно документам территориального планирования </vt:lpstr>
      <vt:lpstr>Расположение участка согласно документам градостроительного зонирования</vt:lpstr>
      <vt:lpstr>Ограничения в использовании участка </vt:lpstr>
      <vt:lpstr>Ограничения в использовании участка </vt:lpstr>
      <vt:lpstr>Презентация PowerPoint</vt:lpstr>
      <vt:lpstr>Общая информация о районе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Предложение  по размещению завода  на территории  Орловского района</dc:title>
  <dc:creator>ANNA</dc:creator>
  <cp:lastModifiedBy>Тома</cp:lastModifiedBy>
  <cp:revision>65</cp:revision>
  <dcterms:modified xsi:type="dcterms:W3CDTF">2019-03-11T09:32:18Z</dcterms:modified>
</cp:coreProperties>
</file>